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6" r:id="rId2"/>
    <p:sldId id="260" r:id="rId3"/>
    <p:sldId id="257" r:id="rId4"/>
    <p:sldId id="258" r:id="rId5"/>
    <p:sldId id="259"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76" d="100"/>
          <a:sy n="76" d="100"/>
        </p:scale>
        <p:origin x="-120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07994A-2A71-4F06-8B77-976EE107AD95}" type="datetimeFigureOut">
              <a:rPr lang="en-US" smtClean="0"/>
              <a:t>10/31/2020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D1B132-052C-42D8-A569-C11BCEE11C94}" type="slidenum">
              <a:rPr lang="en-US" smtClean="0"/>
              <a:t>‹#›</a:t>
            </a:fld>
            <a:endParaRPr lang="en-US"/>
          </a:p>
        </p:txBody>
      </p:sp>
    </p:spTree>
    <p:extLst>
      <p:ext uri="{BB962C8B-B14F-4D97-AF65-F5344CB8AC3E}">
        <p14:creationId xmlns:p14="http://schemas.microsoft.com/office/powerpoint/2010/main" val="2009368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TLC, a</a:t>
            </a:r>
            <a:r>
              <a:rPr lang="en-US" baseline="0" dirty="0" smtClean="0"/>
              <a:t> </a:t>
            </a:r>
            <a:r>
              <a:rPr lang="en-US" dirty="0" smtClean="0"/>
              <a:t>mixture is introduced to a chromatography system and the components with greater affinity for the mobile phase (white circles) will move (elute) faster than those components with greater affinity for the stationary phase (black circles), causing the components to separate. Mobile phase</a:t>
            </a:r>
            <a:r>
              <a:rPr lang="en-US" baseline="0" dirty="0" smtClean="0"/>
              <a:t> is used for solids while stationary phase is the best for liquids.</a:t>
            </a:r>
            <a:endParaRPr lang="en-US" dirty="0" smtClean="0"/>
          </a:p>
          <a:p>
            <a:endParaRPr lang="en-US" dirty="0"/>
          </a:p>
        </p:txBody>
      </p:sp>
      <p:sp>
        <p:nvSpPr>
          <p:cNvPr id="4" name="Slide Number Placeholder 3"/>
          <p:cNvSpPr>
            <a:spLocks noGrp="1"/>
          </p:cNvSpPr>
          <p:nvPr>
            <p:ph type="sldNum" sz="quarter" idx="10"/>
          </p:nvPr>
        </p:nvSpPr>
        <p:spPr/>
        <p:txBody>
          <a:bodyPr/>
          <a:lstStyle/>
          <a:p>
            <a:fld id="{C0D1B132-052C-42D8-A569-C11BCEE11C94}" type="slidenum">
              <a:rPr lang="en-US" smtClean="0"/>
              <a:t>4</a:t>
            </a:fld>
            <a:endParaRPr lang="en-US"/>
          </a:p>
        </p:txBody>
      </p:sp>
    </p:spTree>
    <p:extLst>
      <p:ext uri="{BB962C8B-B14F-4D97-AF65-F5344CB8AC3E}">
        <p14:creationId xmlns:p14="http://schemas.microsoft.com/office/powerpoint/2010/main" val="6666926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EBABC7E-13B1-4737-8105-EC7A5570394B}" type="datetimeFigureOut">
              <a:rPr lang="en-US" smtClean="0"/>
              <a:t>10/31/2020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8F8732F-2CD9-4E82-AA95-DF624FDE497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EBABC7E-13B1-4737-8105-EC7A5570394B}" type="datetimeFigureOut">
              <a:rPr lang="en-US" smtClean="0"/>
              <a:t>10/31/2020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8F8732F-2CD9-4E82-AA95-DF624FDE4970}"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EBABC7E-13B1-4737-8105-EC7A5570394B}" type="datetimeFigureOut">
              <a:rPr lang="en-US" smtClean="0"/>
              <a:t>10/31/2020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8F8732F-2CD9-4E82-AA95-DF624FDE4970}"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EBABC7E-13B1-4737-8105-EC7A5570394B}" type="datetimeFigureOut">
              <a:rPr lang="en-US" smtClean="0"/>
              <a:t>10/31/2020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8F8732F-2CD9-4E82-AA95-DF624FDE4970}"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EBABC7E-13B1-4737-8105-EC7A5570394B}" type="datetimeFigureOut">
              <a:rPr lang="en-US" smtClean="0"/>
              <a:t>10/31/2020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8F8732F-2CD9-4E82-AA95-DF624FDE497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EBABC7E-13B1-4737-8105-EC7A5570394B}" type="datetimeFigureOut">
              <a:rPr lang="en-US" smtClean="0"/>
              <a:t>10/31/2020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8F8732F-2CD9-4E82-AA95-DF624FDE4970}"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EBABC7E-13B1-4737-8105-EC7A5570394B}" type="datetimeFigureOut">
              <a:rPr lang="en-US" smtClean="0"/>
              <a:t>10/31/2020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08F8732F-2CD9-4E82-AA95-DF624FDE49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EBABC7E-13B1-4737-8105-EC7A5570394B}" type="datetimeFigureOut">
              <a:rPr lang="en-US" smtClean="0"/>
              <a:t>10/31/2020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8F8732F-2CD9-4E82-AA95-DF624FDE497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EBABC7E-13B1-4737-8105-EC7A5570394B}" type="datetimeFigureOut">
              <a:rPr lang="en-US" smtClean="0"/>
              <a:t>10/31/2020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8F8732F-2CD9-4E82-AA95-DF624FDE4970}"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EBABC7E-13B1-4737-8105-EC7A5570394B}" type="datetimeFigureOut">
              <a:rPr lang="en-US" smtClean="0"/>
              <a:t>10/31/2020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8F8732F-2CD9-4E82-AA95-DF624FDE49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EBABC7E-13B1-4737-8105-EC7A5570394B}" type="datetimeFigureOut">
              <a:rPr lang="en-US" smtClean="0"/>
              <a:t>10/31/2020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8F8732F-2CD9-4E82-AA95-DF624FDE49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EBABC7E-13B1-4737-8105-EC7A5570394B}" type="datetimeFigureOut">
              <a:rPr lang="en-US" smtClean="0"/>
              <a:t>10/31/2020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8F8732F-2CD9-4E82-AA95-DF624FDE49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normAutofit/>
          </a:bodyPr>
          <a:lstStyle/>
          <a:p>
            <a:pPr marL="0" indent="0" algn="ctr">
              <a:buNone/>
            </a:pPr>
            <a:r>
              <a:rPr lang="en-US" dirty="0" smtClean="0"/>
              <a:t>Student’s Name </a:t>
            </a:r>
          </a:p>
          <a:p>
            <a:pPr marL="0" indent="0" algn="ctr">
              <a:buNone/>
            </a:pPr>
            <a:r>
              <a:rPr lang="en-US" dirty="0" smtClean="0"/>
              <a:t>Course title</a:t>
            </a:r>
          </a:p>
          <a:p>
            <a:pPr marL="0" indent="0" algn="ctr">
              <a:buNone/>
            </a:pPr>
            <a:r>
              <a:rPr lang="en-US" dirty="0" smtClean="0"/>
              <a:t>Date </a:t>
            </a:r>
            <a:endParaRPr lang="en-US" dirty="0"/>
          </a:p>
        </p:txBody>
      </p:sp>
      <p:sp>
        <p:nvSpPr>
          <p:cNvPr id="7" name="Title 6"/>
          <p:cNvSpPr>
            <a:spLocks noGrp="1"/>
          </p:cNvSpPr>
          <p:nvPr>
            <p:ph type="title"/>
          </p:nvPr>
        </p:nvSpPr>
        <p:spPr/>
        <p:txBody>
          <a:bodyPr>
            <a:normAutofit/>
          </a:bodyPr>
          <a:lstStyle/>
          <a:p>
            <a:pPr algn="ctr"/>
            <a:r>
              <a:rPr lang="en-US" sz="2000" dirty="0" smtClean="0">
                <a:solidFill>
                  <a:srgbClr val="FF0000"/>
                </a:solidFill>
                <a:latin typeface="Times New Roman" pitchFamily="18" charset="0"/>
                <a:cs typeface="Times New Roman" pitchFamily="18" charset="0"/>
              </a:rPr>
              <a:t>DECOMPOSING 5g OF AN ESTER INTO CARBOXYLIC ACID</a:t>
            </a:r>
            <a:endParaRPr lang="en-US" sz="20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234310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solidFill>
                  <a:schemeClr val="accent1"/>
                </a:solidFill>
              </a:rPr>
              <a:t>EQUIPMENT</a:t>
            </a:r>
          </a:p>
          <a:p>
            <a:pPr>
              <a:buFont typeface="Wingdings" pitchFamily="2" charset="2"/>
              <a:buChar char="Ø"/>
            </a:pPr>
            <a:r>
              <a:rPr lang="en-US" dirty="0"/>
              <a:t>Round-bottomed flask</a:t>
            </a:r>
          </a:p>
          <a:p>
            <a:pPr>
              <a:buFont typeface="Wingdings" pitchFamily="2" charset="2"/>
              <a:buChar char="Ø"/>
            </a:pPr>
            <a:r>
              <a:rPr lang="en-US" dirty="0"/>
              <a:t>Magnetic stirrer</a:t>
            </a:r>
          </a:p>
          <a:p>
            <a:pPr>
              <a:buFont typeface="Wingdings" pitchFamily="2" charset="2"/>
              <a:buChar char="Ø"/>
            </a:pPr>
            <a:r>
              <a:rPr lang="en-US" dirty="0"/>
              <a:t>Pipette</a:t>
            </a:r>
          </a:p>
          <a:p>
            <a:pPr>
              <a:buFont typeface="Wingdings" pitchFamily="2" charset="2"/>
              <a:buChar char="Ø"/>
            </a:pPr>
            <a:r>
              <a:rPr lang="en-US" dirty="0"/>
              <a:t>Separating funnel</a:t>
            </a:r>
          </a:p>
          <a:p>
            <a:pPr>
              <a:buFont typeface="Wingdings" pitchFamily="2" charset="2"/>
              <a:buChar char="Ø"/>
            </a:pPr>
            <a:r>
              <a:rPr lang="en-US" dirty="0"/>
              <a:t>Condenser</a:t>
            </a:r>
          </a:p>
          <a:p>
            <a:pPr>
              <a:buFont typeface="Wingdings" pitchFamily="2" charset="2"/>
              <a:buChar char="Ø"/>
            </a:pPr>
            <a:r>
              <a:rPr lang="en-US" dirty="0"/>
              <a:t>Conical Flask</a:t>
            </a:r>
          </a:p>
          <a:p>
            <a:pPr>
              <a:buFont typeface="Wingdings" pitchFamily="2" charset="2"/>
              <a:buChar char="Ø"/>
            </a:pPr>
            <a:r>
              <a:rPr lang="en-US" dirty="0"/>
              <a:t>TLC plate</a:t>
            </a:r>
          </a:p>
          <a:p>
            <a:pPr marL="109728" indent="0">
              <a:buNone/>
            </a:pPr>
            <a:endParaRPr lang="en-US" dirty="0"/>
          </a:p>
        </p:txBody>
      </p:sp>
      <p:sp>
        <p:nvSpPr>
          <p:cNvPr id="3" name="Title 2"/>
          <p:cNvSpPr>
            <a:spLocks noGrp="1"/>
          </p:cNvSpPr>
          <p:nvPr>
            <p:ph type="title"/>
          </p:nvPr>
        </p:nvSpPr>
        <p:spPr/>
        <p:txBody>
          <a:bodyPr>
            <a:normAutofit/>
          </a:bodyPr>
          <a:lstStyle/>
          <a:p>
            <a:pPr algn="ctr"/>
            <a:r>
              <a:rPr lang="en-US" sz="2800" dirty="0">
                <a:solidFill>
                  <a:srgbClr val="FF0000"/>
                </a:solidFill>
                <a:latin typeface="Times New Roman" pitchFamily="18" charset="0"/>
                <a:cs typeface="Times New Roman" pitchFamily="18" charset="0"/>
              </a:rPr>
              <a:t>DECOMPOSING 5g OF AN ESTER INTO CARBOXYLIC ACID</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4038883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Weighing by difference is the best technique to use when weighing the starting materials. The technique eliminates any errors resulting from chemicals sticking to the apparatus for the experiment.</a:t>
            </a:r>
          </a:p>
          <a:p>
            <a:endParaRPr lang="en-US" dirty="0"/>
          </a:p>
        </p:txBody>
      </p:sp>
      <p:sp>
        <p:nvSpPr>
          <p:cNvPr id="2" name="Title 1"/>
          <p:cNvSpPr>
            <a:spLocks noGrp="1"/>
          </p:cNvSpPr>
          <p:nvPr>
            <p:ph type="title"/>
          </p:nvPr>
        </p:nvSpPr>
        <p:spPr/>
        <p:txBody>
          <a:bodyPr/>
          <a:lstStyle/>
          <a:p>
            <a:r>
              <a:rPr lang="en-US" dirty="0" smtClean="0">
                <a:solidFill>
                  <a:srgbClr val="FF0000"/>
                </a:solidFill>
              </a:rPr>
              <a:t>Weighing Method</a:t>
            </a:r>
            <a:endParaRPr lang="en-US" dirty="0">
              <a:solidFill>
                <a:srgbClr val="FF0000"/>
              </a:solidFill>
            </a:endParaRPr>
          </a:p>
        </p:txBody>
      </p:sp>
    </p:spTree>
    <p:extLst>
      <p:ext uri="{BB962C8B-B14F-4D97-AF65-F5344CB8AC3E}">
        <p14:creationId xmlns:p14="http://schemas.microsoft.com/office/powerpoint/2010/main" val="23995789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153400" cy="1828799"/>
          </a:xfrm>
        </p:spPr>
        <p:txBody>
          <a:bodyPr>
            <a:normAutofit fontScale="77500" lnSpcReduction="20000"/>
          </a:bodyPr>
          <a:lstStyle/>
          <a:p>
            <a:r>
              <a:rPr lang="en-US" sz="2800" dirty="0" smtClean="0"/>
              <a:t>TLC(Thin layer chromatography) will show evidence of heating. Water is used as a solvent to separate the ester, ethanol, sodium hydroxide, carboxylic acid and . Black spots will show evidence of heating and the polarities of the starting materials.</a:t>
            </a:r>
          </a:p>
          <a:p>
            <a:endParaRPr lang="en-US" dirty="0"/>
          </a:p>
          <a:p>
            <a:endParaRPr lang="en-US" dirty="0" smtClean="0"/>
          </a:p>
          <a:p>
            <a:endParaRPr lang="en-US" dirty="0"/>
          </a:p>
        </p:txBody>
      </p:sp>
      <p:sp>
        <p:nvSpPr>
          <p:cNvPr id="2" name="Title 1"/>
          <p:cNvSpPr>
            <a:spLocks noGrp="1"/>
          </p:cNvSpPr>
          <p:nvPr>
            <p:ph type="title"/>
          </p:nvPr>
        </p:nvSpPr>
        <p:spPr/>
        <p:txBody>
          <a:bodyPr>
            <a:normAutofit fontScale="90000"/>
          </a:bodyPr>
          <a:lstStyle/>
          <a:p>
            <a:r>
              <a:rPr lang="en-US" dirty="0" smtClean="0">
                <a:solidFill>
                  <a:srgbClr val="FF0000"/>
                </a:solidFill>
              </a:rPr>
              <a:t>Confirmation that the system is heating</a:t>
            </a:r>
            <a:endParaRPr lang="en-US" dirty="0">
              <a:solidFill>
                <a:srgbClr val="FF0000"/>
              </a:solidFill>
            </a:endParaRPr>
          </a:p>
        </p:txBody>
      </p:sp>
      <p:sp>
        <p:nvSpPr>
          <p:cNvPr id="7" name="Title 1"/>
          <p:cNvSpPr txBox="1">
            <a:spLocks/>
          </p:cNvSpPr>
          <p:nvPr/>
        </p:nvSpPr>
        <p:spPr>
          <a:xfrm>
            <a:off x="609600" y="3200400"/>
            <a:ext cx="8229600" cy="685800"/>
          </a:xfrm>
          <a:prstGeom prst="rect">
            <a:avLst/>
          </a:prstGeom>
        </p:spPr>
        <p:txBody>
          <a:bodyPr vert="horz" lIns="91440" tIns="45720" rIns="91440" bIns="45720" rtlCol="0" anchor="ct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FF0000"/>
                </a:solidFill>
              </a:rPr>
              <a:t>Isolation of the resulting carboxylate</a:t>
            </a:r>
            <a:endParaRPr lang="en-US" dirty="0">
              <a:solidFill>
                <a:srgbClr val="FF0000"/>
              </a:solidFill>
            </a:endParaRPr>
          </a:p>
        </p:txBody>
      </p:sp>
      <p:sp>
        <p:nvSpPr>
          <p:cNvPr id="8" name="Title 1"/>
          <p:cNvSpPr txBox="1">
            <a:spLocks/>
          </p:cNvSpPr>
          <p:nvPr/>
        </p:nvSpPr>
        <p:spPr>
          <a:xfrm>
            <a:off x="762000" y="3733800"/>
            <a:ext cx="8229600" cy="2438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571500" indent="-571500" algn="l">
              <a:buFont typeface="Arial" pitchFamily="34" charset="0"/>
              <a:buChar char="•"/>
            </a:pPr>
            <a:r>
              <a:rPr lang="en-US" sz="2400" dirty="0" smtClean="0"/>
              <a:t>The resulting carboxylate can be isolated by liquid to liquid extraction  </a:t>
            </a:r>
            <a:r>
              <a:rPr lang="en-US" sz="2400" dirty="0"/>
              <a:t>a</a:t>
            </a:r>
            <a:r>
              <a:rPr lang="en-US" sz="2400" dirty="0" smtClean="0"/>
              <a:t>nd further acidification of the aqueous layer. </a:t>
            </a:r>
            <a:r>
              <a:rPr lang="en-US" sz="2400" dirty="0"/>
              <a:t> </a:t>
            </a:r>
            <a:r>
              <a:rPr lang="en-US" sz="2400" dirty="0" smtClean="0"/>
              <a:t>In an </a:t>
            </a:r>
            <a:r>
              <a:rPr lang="en-US" sz="2400" dirty="0" err="1" smtClean="0"/>
              <a:t>aqeous</a:t>
            </a:r>
            <a:r>
              <a:rPr lang="en-US" sz="2400" dirty="0" smtClean="0"/>
              <a:t> alkali, dissolve carboxylic acid then extract using </a:t>
            </a:r>
            <a:r>
              <a:rPr lang="en-US" sz="2400" dirty="0" err="1" smtClean="0"/>
              <a:t>dethyl</a:t>
            </a:r>
            <a:r>
              <a:rPr lang="en-US" sz="2400" dirty="0" smtClean="0"/>
              <a:t>  ether.  Dry the resulting carboxylate extract using </a:t>
            </a:r>
            <a:r>
              <a:rPr lang="en-US" sz="2400" dirty="0"/>
              <a:t>sodium </a:t>
            </a:r>
            <a:r>
              <a:rPr lang="en-US" sz="2400" dirty="0" smtClean="0"/>
              <a:t>sulfate or </a:t>
            </a:r>
            <a:r>
              <a:rPr lang="en-US" sz="2400" dirty="0"/>
              <a:t>magnesium sulfate </a:t>
            </a:r>
            <a:r>
              <a:rPr lang="en-US" sz="2400" dirty="0" smtClean="0"/>
              <a:t>and the ether will be distilled off.</a:t>
            </a:r>
            <a:endParaRPr lang="en-US" sz="2400" dirty="0"/>
          </a:p>
        </p:txBody>
      </p:sp>
    </p:spTree>
    <p:extLst>
      <p:ext uri="{BB962C8B-B14F-4D97-AF65-F5344CB8AC3E}">
        <p14:creationId xmlns:p14="http://schemas.microsoft.com/office/powerpoint/2010/main" val="41684558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The resultant Carboxylic acid is purified by first dissolving  in an aqueous alkali( </a:t>
            </a:r>
            <a:r>
              <a:rPr lang="en-US" dirty="0" err="1" smtClean="0"/>
              <a:t>NaOH</a:t>
            </a:r>
            <a:r>
              <a:rPr lang="en-US" dirty="0" smtClean="0"/>
              <a:t>)  then extracting with </a:t>
            </a:r>
            <a:r>
              <a:rPr lang="en-US" dirty="0" err="1" smtClean="0"/>
              <a:t>dethyl</a:t>
            </a:r>
            <a:r>
              <a:rPr lang="en-US" dirty="0" smtClean="0"/>
              <a:t>  ether. The </a:t>
            </a:r>
            <a:r>
              <a:rPr lang="en-US" dirty="0"/>
              <a:t>acid is </a:t>
            </a:r>
            <a:r>
              <a:rPr lang="en-US" dirty="0" smtClean="0"/>
              <a:t>then distilled through a fractional distillation column. Further purification can be done by converting to methyl or ethyl which </a:t>
            </a:r>
            <a:r>
              <a:rPr lang="en-US" dirty="0"/>
              <a:t>is </a:t>
            </a:r>
            <a:r>
              <a:rPr lang="en-US" dirty="0" smtClean="0"/>
              <a:t>then </a:t>
            </a:r>
            <a:r>
              <a:rPr lang="en-US" smtClean="0"/>
              <a:t>fractionally distillated. </a:t>
            </a:r>
            <a:endParaRPr lang="en-US" dirty="0" smtClean="0"/>
          </a:p>
          <a:p>
            <a:r>
              <a:rPr lang="en-US" dirty="0" smtClean="0"/>
              <a:t>The </a:t>
            </a:r>
            <a:r>
              <a:rPr lang="en-US" dirty="0"/>
              <a:t>pure carboxylic acid </a:t>
            </a:r>
            <a:r>
              <a:rPr lang="en-US" dirty="0" smtClean="0"/>
              <a:t>is </a:t>
            </a:r>
            <a:r>
              <a:rPr lang="en-US" dirty="0"/>
              <a:t>a solid while the neutral compound is a </a:t>
            </a:r>
            <a:r>
              <a:rPr lang="en-US" dirty="0" smtClean="0"/>
              <a:t>liquid. This is a test for purity.</a:t>
            </a:r>
            <a:endParaRPr lang="en-US" dirty="0"/>
          </a:p>
        </p:txBody>
      </p:sp>
      <p:sp>
        <p:nvSpPr>
          <p:cNvPr id="2" name="Title 1"/>
          <p:cNvSpPr>
            <a:spLocks noGrp="1"/>
          </p:cNvSpPr>
          <p:nvPr>
            <p:ph type="title"/>
          </p:nvPr>
        </p:nvSpPr>
        <p:spPr/>
        <p:txBody>
          <a:bodyPr/>
          <a:lstStyle/>
          <a:p>
            <a:r>
              <a:rPr lang="en-US" dirty="0" smtClean="0">
                <a:solidFill>
                  <a:srgbClr val="FF0000"/>
                </a:solidFill>
              </a:rPr>
              <a:t>Purification</a:t>
            </a:r>
            <a:endParaRPr lang="en-US" dirty="0">
              <a:solidFill>
                <a:srgbClr val="FF0000"/>
              </a:solidFill>
            </a:endParaRPr>
          </a:p>
        </p:txBody>
      </p:sp>
    </p:spTree>
    <p:extLst>
      <p:ext uri="{BB962C8B-B14F-4D97-AF65-F5344CB8AC3E}">
        <p14:creationId xmlns:p14="http://schemas.microsoft.com/office/powerpoint/2010/main" val="7732349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228</TotalTime>
  <Words>300</Words>
  <Application>Microsoft Office PowerPoint</Application>
  <PresentationFormat>On-screen Show (4:3)</PresentationFormat>
  <Paragraphs>25</Paragraphs>
  <Slides>5</Slides>
  <Notes>1</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Concourse</vt:lpstr>
      <vt:lpstr>DECOMPOSING 5g OF AN ESTER INTO CARBOXYLIC ACID</vt:lpstr>
      <vt:lpstr>DECOMPOSING 5g OF AN ESTER INTO CARBOXYLIC ACID</vt:lpstr>
      <vt:lpstr>Weighing Method</vt:lpstr>
      <vt:lpstr>Confirmation that the system is heating</vt:lpstr>
      <vt:lpstr>Purification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DECOMPOSING 5g OF AN ESTER INTO CARBOXYLIC ACID</dc:title>
  <dc:creator>WFP User</dc:creator>
  <cp:lastModifiedBy>hp</cp:lastModifiedBy>
  <cp:revision>55</cp:revision>
  <dcterms:created xsi:type="dcterms:W3CDTF">2020-10-30T13:32:06Z</dcterms:created>
  <dcterms:modified xsi:type="dcterms:W3CDTF">2020-10-31T06:42:45Z</dcterms:modified>
</cp:coreProperties>
</file>